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7" r:id="rId4"/>
    <p:sldId id="260" r:id="rId5"/>
    <p:sldId id="261" r:id="rId6"/>
    <p:sldId id="259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0297239-8BC5-4395-A5B3-A14763E591B9}">
          <p14:sldIdLst>
            <p14:sldId id="256"/>
            <p14:sldId id="258"/>
            <p14:sldId id="257"/>
            <p14:sldId id="260"/>
            <p14:sldId id="261"/>
            <p14:sldId id="259"/>
            <p14:sldId id="262"/>
            <p14:sldId id="263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51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53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18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464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78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89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2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048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90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31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330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79F67-BA45-4929-9608-4292F56EFE50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A209B-35F5-4086-B04A-94CB4396E4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2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9231F8-D177-4868-87EE-5A258A386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248" b="1543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9D09DB-D60C-4C5D-8DC5-6FAF99857F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Chiller" panose="04020404031007020602" pitchFamily="82" charset="0"/>
              </a:rPr>
              <a:t>Chupacabra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90B1A-8414-4ADC-982A-0448F21FE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212395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  <a:latin typeface="Chiller" panose="04020404031007020602" pitchFamily="82" charset="0"/>
              </a:rPr>
              <a:t>Alien Vampire or Vampiric Canine, a Dichotomy Between ‘</a:t>
            </a:r>
            <a:r>
              <a:rPr lang="en-US" dirty="0" err="1">
                <a:solidFill>
                  <a:srgbClr val="FFFFFF"/>
                </a:solidFill>
                <a:latin typeface="Chiller" panose="04020404031007020602" pitchFamily="82" charset="0"/>
              </a:rPr>
              <a:t>Murican</a:t>
            </a:r>
            <a:r>
              <a:rPr lang="en-US" dirty="0">
                <a:solidFill>
                  <a:srgbClr val="FFFFFF"/>
                </a:solidFill>
                <a:latin typeface="Chiller" panose="04020404031007020602" pitchFamily="82" charset="0"/>
              </a:rPr>
              <a:t> and Latin American Cultures</a:t>
            </a:r>
          </a:p>
          <a:p>
            <a:endParaRPr lang="en-US" dirty="0">
              <a:solidFill>
                <a:srgbClr val="FFFFFF"/>
              </a:solidFill>
              <a:latin typeface="Chiller" panose="04020404031007020602" pitchFamily="82" charset="0"/>
            </a:endParaRPr>
          </a:p>
          <a:p>
            <a:r>
              <a:rPr lang="en-US" dirty="0">
                <a:solidFill>
                  <a:srgbClr val="FFFFFF"/>
                </a:solidFill>
                <a:latin typeface="Chiller" panose="04020404031007020602" pitchFamily="82" charset="0"/>
              </a:rPr>
              <a:t>Presented by Brian Williams</a:t>
            </a:r>
          </a:p>
          <a:p>
            <a:r>
              <a:rPr lang="en-US" dirty="0">
                <a:solidFill>
                  <a:srgbClr val="FFFFFF"/>
                </a:solidFill>
                <a:latin typeface="Chiller" panose="04020404031007020602" pitchFamily="82" charset="0"/>
              </a:rPr>
              <a:t>Sponsorships from:</a:t>
            </a:r>
          </a:p>
          <a:p>
            <a:r>
              <a:rPr lang="en-US" dirty="0">
                <a:solidFill>
                  <a:srgbClr val="FFFFFF"/>
                </a:solidFill>
                <a:latin typeface="Chiller" panose="04020404031007020602" pitchFamily="82" charset="0"/>
              </a:rPr>
              <a:t>Barrel Fires of Albuquerque and Chateau </a:t>
            </a:r>
            <a:r>
              <a:rPr lang="en-US" dirty="0" err="1">
                <a:solidFill>
                  <a:srgbClr val="FFFFFF"/>
                </a:solidFill>
                <a:latin typeface="Chiller" panose="04020404031007020602" pitchFamily="82" charset="0"/>
              </a:rPr>
              <a:t>Coalliams</a:t>
            </a:r>
            <a:r>
              <a:rPr lang="en-US" dirty="0">
                <a:solidFill>
                  <a:srgbClr val="FFFFFF"/>
                </a:solidFill>
                <a:latin typeface="Chiller" panose="04020404031007020602" pitchFamily="82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hiller" panose="04020404031007020602" pitchFamily="82" charset="0"/>
              </a:rPr>
              <a:t>BnB</a:t>
            </a:r>
            <a:r>
              <a:rPr lang="en-US" dirty="0">
                <a:solidFill>
                  <a:srgbClr val="FFFFFF"/>
                </a:solidFill>
                <a:latin typeface="Chiller" panose="04020404031007020602" pitchFamily="82" charset="0"/>
              </a:rPr>
              <a:t> in Bellevue, WA</a:t>
            </a:r>
          </a:p>
        </p:txBody>
      </p:sp>
    </p:spTree>
    <p:extLst>
      <p:ext uri="{BB962C8B-B14F-4D97-AF65-F5344CB8AC3E}">
        <p14:creationId xmlns:p14="http://schemas.microsoft.com/office/powerpoint/2010/main" val="979140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B71EE7D-CE2F-407C-B0DF-FAD86D6E2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362" r="1" b="977"/>
          <a:stretch/>
        </p:blipFill>
        <p:spPr>
          <a:xfrm rot="21480000">
            <a:off x="1137837" y="1134006"/>
            <a:ext cx="9916327" cy="47643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B5067D-B66C-4E3E-8517-B4A8D3A07110}"/>
              </a:ext>
            </a:extLst>
          </p:cNvPr>
          <p:cNvSpPr txBox="1"/>
          <p:nvPr/>
        </p:nvSpPr>
        <p:spPr>
          <a:xfrm>
            <a:off x="942680" y="290924"/>
            <a:ext cx="100018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hiller" panose="04020404031007020602" pitchFamily="82" charset="0"/>
              </a:rPr>
              <a:t>What is in a Name?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724A88-F149-466E-B027-F97E3770C51C}"/>
              </a:ext>
            </a:extLst>
          </p:cNvPr>
          <p:cNvSpPr txBox="1"/>
          <p:nvPr/>
        </p:nvSpPr>
        <p:spPr>
          <a:xfrm>
            <a:off x="1195483" y="1268675"/>
            <a:ext cx="473553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hiller" panose="04020404031007020602" pitchFamily="82" charset="0"/>
              </a:rPr>
              <a:t>Chupacabra </a:t>
            </a:r>
          </a:p>
          <a:p>
            <a:endParaRPr lang="en-US" sz="2400" b="1" dirty="0">
              <a:solidFill>
                <a:srgbClr val="FF0000"/>
              </a:solidFill>
              <a:latin typeface="Chiller" panose="04020404031007020602" pitchFamily="82" charset="0"/>
            </a:endParaRPr>
          </a:p>
          <a:p>
            <a:r>
              <a:rPr lang="en-US" sz="2400" b="1" dirty="0">
                <a:solidFill>
                  <a:srgbClr val="FF0000"/>
                </a:solidFill>
                <a:latin typeface="Chiller" panose="04020404031007020602" pitchFamily="82" charset="0"/>
              </a:rPr>
              <a:t>Portmanteau</a:t>
            </a:r>
          </a:p>
          <a:p>
            <a:endParaRPr lang="en-US" sz="2400" b="1" dirty="0">
              <a:solidFill>
                <a:srgbClr val="FF0000"/>
              </a:solidFill>
              <a:latin typeface="Chiller" panose="04020404031007020602" pitchFamily="82" charset="0"/>
            </a:endParaRPr>
          </a:p>
          <a:p>
            <a:r>
              <a:rPr lang="en-US" sz="2400" b="1" dirty="0" err="1">
                <a:solidFill>
                  <a:srgbClr val="FF0000"/>
                </a:solidFill>
                <a:latin typeface="Chiller" panose="04020404031007020602" pitchFamily="82" charset="0"/>
              </a:rPr>
              <a:t>Chupar</a:t>
            </a:r>
            <a:r>
              <a:rPr lang="en-US" sz="2400" b="1" dirty="0">
                <a:solidFill>
                  <a:srgbClr val="FF0000"/>
                </a:solidFill>
                <a:latin typeface="Chiller" panose="04020404031007020602" pitchFamily="82" charset="0"/>
              </a:rPr>
              <a:t> – “To Suck”</a:t>
            </a:r>
          </a:p>
          <a:p>
            <a:endParaRPr lang="en-US" sz="2400" b="1" dirty="0">
              <a:solidFill>
                <a:srgbClr val="FF0000"/>
              </a:solidFill>
              <a:latin typeface="Chiller" panose="04020404031007020602" pitchFamily="82" charset="0"/>
            </a:endParaRPr>
          </a:p>
          <a:p>
            <a:r>
              <a:rPr lang="en-US" sz="2400" b="1" dirty="0" err="1">
                <a:solidFill>
                  <a:srgbClr val="FF0000"/>
                </a:solidFill>
                <a:latin typeface="Chiller" panose="04020404031007020602" pitchFamily="82" charset="0"/>
              </a:rPr>
              <a:t>Cabra</a:t>
            </a:r>
            <a:r>
              <a:rPr lang="en-US" sz="2400" b="1" dirty="0">
                <a:solidFill>
                  <a:srgbClr val="FF0000"/>
                </a:solidFill>
                <a:latin typeface="Chiller" panose="04020404031007020602" pitchFamily="82" charset="0"/>
              </a:rPr>
              <a:t> – “Goat” </a:t>
            </a:r>
          </a:p>
          <a:p>
            <a:endParaRPr lang="en-US" sz="2400" b="1" dirty="0">
              <a:solidFill>
                <a:srgbClr val="FF0000"/>
              </a:solidFill>
              <a:latin typeface="Chiller" panose="04020404031007020602" pitchFamily="82" charset="0"/>
            </a:endParaRPr>
          </a:p>
          <a:p>
            <a:r>
              <a:rPr lang="en-US" sz="2400" b="1" dirty="0">
                <a:solidFill>
                  <a:srgbClr val="FF0000"/>
                </a:solidFill>
                <a:latin typeface="Chiller" panose="04020404031007020602" pitchFamily="82" charset="0"/>
              </a:rPr>
              <a:t>“</a:t>
            </a:r>
            <a:r>
              <a:rPr lang="en-US" sz="2400" b="1" dirty="0" err="1">
                <a:solidFill>
                  <a:srgbClr val="FF0000"/>
                </a:solidFill>
                <a:latin typeface="Chiller" panose="04020404031007020602" pitchFamily="82" charset="0"/>
              </a:rPr>
              <a:t>GoatSucker</a:t>
            </a:r>
            <a:r>
              <a:rPr lang="en-US" sz="2400" b="1" dirty="0">
                <a:solidFill>
                  <a:srgbClr val="FF0000"/>
                </a:solidFill>
                <a:latin typeface="Chiller" panose="04020404031007020602" pitchFamily="82" charset="0"/>
              </a:rPr>
              <a:t>”</a:t>
            </a:r>
          </a:p>
          <a:p>
            <a:r>
              <a:rPr lang="en-US" sz="2400" b="1" dirty="0">
                <a:solidFill>
                  <a:srgbClr val="FF0000"/>
                </a:solidFill>
                <a:latin typeface="Chiller" panose="04020404031007020602" pitchFamily="82" charset="0"/>
              </a:rPr>
              <a:t> </a:t>
            </a:r>
          </a:p>
          <a:p>
            <a:r>
              <a:rPr lang="en-US" sz="2400" b="1" dirty="0">
                <a:solidFill>
                  <a:srgbClr val="FF0000"/>
                </a:solidFill>
                <a:latin typeface="Chiller" panose="04020404031007020602" pitchFamily="82" charset="0"/>
              </a:rPr>
              <a:t>Coined by Puerto Rican Comedian and Entrepreneur Silverio Perez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348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941B7C-FA12-44C6-AD2E-D95575DD6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59" r="7749" b="-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B410B23-9121-48EC-99B8-8D73FABA5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rgbClr val="FF0000"/>
                </a:solidFill>
                <a:latin typeface="Chiller" panose="04020404031007020602" pitchFamily="82" charset="0"/>
              </a:rPr>
              <a:t>The First Report</a:t>
            </a:r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27CC6F59-A559-470B-8F58-FCDA1CF99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en-US" sz="2000" dirty="0"/>
              <a:t>Puerto Rico – March, 1995</a:t>
            </a:r>
          </a:p>
          <a:p>
            <a:r>
              <a:rPr lang="en-US" sz="2000" dirty="0"/>
              <a:t>8 sheep were discovered dead with 3 puncture wounds in the chest and drained of blood</a:t>
            </a:r>
          </a:p>
          <a:p>
            <a:endParaRPr lang="en-US" sz="2000" dirty="0"/>
          </a:p>
          <a:p>
            <a:r>
              <a:rPr lang="en-US" sz="2000" dirty="0"/>
              <a:t>August 1995: </a:t>
            </a:r>
            <a:r>
              <a:rPr lang="en-US" sz="2000" dirty="0" err="1"/>
              <a:t>Madelyne</a:t>
            </a:r>
            <a:r>
              <a:rPr lang="en-US" sz="2000" dirty="0"/>
              <a:t> Tolentino reported seeing the creature in </a:t>
            </a:r>
            <a:r>
              <a:rPr lang="en-US" sz="2000" dirty="0" err="1"/>
              <a:t>Canóvanas</a:t>
            </a:r>
            <a:r>
              <a:rPr lang="en-US" sz="2000" dirty="0"/>
              <a:t> when as many as 150 farm animals were reportedly killed.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44DB78-6D33-447C-8179-40337CF6D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614" y="5128438"/>
            <a:ext cx="2243217" cy="126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30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00D648D-D389-4A3B-BE20-F2F7C235C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rgbClr val="FF0000"/>
                </a:solidFill>
                <a:latin typeface="Chiller" panose="04020404031007020602" pitchFamily="82" charset="0"/>
              </a:rPr>
              <a:t>Physical Description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3594160-8C31-42F5-9E9F-503AB9D5A00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alphaModFix amt="50000"/>
          </a:blip>
          <a:stretch/>
        </p:blipFill>
        <p:spPr>
          <a:xfrm>
            <a:off x="327170" y="134224"/>
            <a:ext cx="11056690" cy="621938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5A504B8-981A-4F58-AE9C-99908D4BFB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3915" y="1833897"/>
            <a:ext cx="5181600" cy="4351338"/>
          </a:xfrm>
        </p:spPr>
        <p:txBody>
          <a:bodyPr/>
          <a:lstStyle/>
          <a:p>
            <a:r>
              <a:rPr lang="en-US" sz="3600" dirty="0">
                <a:solidFill>
                  <a:srgbClr val="FF0000"/>
                </a:solidFill>
                <a:latin typeface="Chiller" panose="04020404031007020602" pitchFamily="82" charset="0"/>
              </a:rPr>
              <a:t>Length: 4-5 feet (Nose to Tail)</a:t>
            </a:r>
          </a:p>
          <a:p>
            <a:r>
              <a:rPr lang="en-US" sz="3600" dirty="0">
                <a:solidFill>
                  <a:srgbClr val="FF0000"/>
                </a:solidFill>
                <a:latin typeface="Chiller" panose="04020404031007020602" pitchFamily="82" charset="0"/>
              </a:rPr>
              <a:t>Weight: 35-45 </a:t>
            </a:r>
            <a:r>
              <a:rPr lang="en-US" sz="3600" dirty="0" err="1">
                <a:solidFill>
                  <a:srgbClr val="FF0000"/>
                </a:solidFill>
                <a:latin typeface="Chiller" panose="04020404031007020602" pitchFamily="82" charset="0"/>
              </a:rPr>
              <a:t>lbs</a:t>
            </a:r>
            <a:r>
              <a:rPr lang="en-US" sz="3600" dirty="0">
                <a:solidFill>
                  <a:srgbClr val="FF0000"/>
                </a:solidFill>
                <a:latin typeface="Chiller" panose="04020404031007020602" pitchFamily="82" charset="0"/>
              </a:rPr>
              <a:t> (Males are larger than Females)</a:t>
            </a:r>
          </a:p>
          <a:p>
            <a:r>
              <a:rPr lang="en-US" sz="3600" dirty="0">
                <a:solidFill>
                  <a:srgbClr val="FF0000"/>
                </a:solidFill>
                <a:latin typeface="Chiller" panose="04020404031007020602" pitchFamily="82" charset="0"/>
              </a:rPr>
              <a:t>Color: Grey</a:t>
            </a:r>
          </a:p>
          <a:p>
            <a:r>
              <a:rPr lang="en-US" sz="3600" dirty="0">
                <a:solidFill>
                  <a:srgbClr val="FF0000"/>
                </a:solidFill>
                <a:latin typeface="Chiller" panose="04020404031007020602" pitchFamily="82" charset="0"/>
              </a:rPr>
              <a:t>Body: Sparsely covered in scales with a spiked back</a:t>
            </a:r>
          </a:p>
          <a:p>
            <a:r>
              <a:rPr lang="en-US" sz="3600" dirty="0">
                <a:solidFill>
                  <a:srgbClr val="FF0000"/>
                </a:solidFill>
                <a:latin typeface="Chiller" panose="04020404031007020602" pitchFamily="82" charset="0"/>
              </a:rPr>
              <a:t>Carnivorous mouth features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480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70646-64FF-4FCA-B53B-BEBD62DC1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9158" y="803325"/>
            <a:ext cx="5259707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  <a:latin typeface="Chiller" panose="04020404031007020602" pitchFamily="82" charset="0"/>
              </a:rPr>
              <a:t>Preferred Habitat and Threats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7DD0D3-F869-46D0-944C-6EC60E19E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BBE19-9DDE-47C0-B1AB-0AAA568352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86" r="16942"/>
          <a:stretch/>
        </p:blipFill>
        <p:spPr>
          <a:xfrm>
            <a:off x="1" y="2"/>
            <a:ext cx="5863721" cy="4984915"/>
          </a:xfrm>
          <a:custGeom>
            <a:avLst/>
            <a:gdLst/>
            <a:ahLst/>
            <a:cxnLst/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80498-573B-48FC-8CFC-71DC0C53B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0603" y="2337739"/>
            <a:ext cx="6136816" cy="3979169"/>
          </a:xfrm>
        </p:spPr>
        <p:txBody>
          <a:bodyPr anchor="t">
            <a:normAutofit fontScale="92500" lnSpcReduction="20000"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Chiller" panose="04020404031007020602" pitchFamily="82" charset="0"/>
              </a:rPr>
              <a:t>Live in Dens</a:t>
            </a:r>
          </a:p>
          <a:p>
            <a:r>
              <a:rPr lang="en-US" sz="2000" b="1" dirty="0">
                <a:solidFill>
                  <a:srgbClr val="FF0000"/>
                </a:solidFill>
                <a:latin typeface="Chiller" panose="04020404031007020602" pitchFamily="82" charset="0"/>
              </a:rPr>
              <a:t>Deserts</a:t>
            </a:r>
          </a:p>
          <a:p>
            <a:r>
              <a:rPr lang="en-US" sz="2000" b="1" dirty="0">
                <a:solidFill>
                  <a:srgbClr val="FF0000"/>
                </a:solidFill>
                <a:latin typeface="Chiller" panose="04020404031007020602" pitchFamily="82" charset="0"/>
              </a:rPr>
              <a:t>Grasslands</a:t>
            </a:r>
          </a:p>
          <a:p>
            <a:r>
              <a:rPr lang="en-US" sz="2000" b="1" dirty="0">
                <a:solidFill>
                  <a:srgbClr val="FF0000"/>
                </a:solidFill>
                <a:latin typeface="Chiller" panose="04020404031007020602" pitchFamily="82" charset="0"/>
              </a:rPr>
              <a:t>Dry Forest Areas</a:t>
            </a:r>
          </a:p>
          <a:p>
            <a:r>
              <a:rPr lang="en-US" sz="2000" b="1" dirty="0">
                <a:solidFill>
                  <a:srgbClr val="FF0000"/>
                </a:solidFill>
                <a:latin typeface="Chiller" panose="04020404031007020602" pitchFamily="82" charset="0"/>
              </a:rPr>
              <a:t>Near Farmlands (close to a constant food source)</a:t>
            </a:r>
          </a:p>
          <a:p>
            <a:r>
              <a:rPr lang="en-US" sz="2000" b="1" dirty="0">
                <a:solidFill>
                  <a:srgbClr val="FF0000"/>
                </a:solidFill>
                <a:latin typeface="Chiller" panose="04020404031007020602" pitchFamily="82" charset="0"/>
              </a:rPr>
              <a:t>They are found mainly in the mid-south United States and in Central America</a:t>
            </a:r>
          </a:p>
          <a:p>
            <a:r>
              <a:rPr lang="en-US" sz="2000" b="1" dirty="0">
                <a:solidFill>
                  <a:srgbClr val="FF0000"/>
                </a:solidFill>
                <a:latin typeface="Chiller" panose="04020404031007020602" pitchFamily="82" charset="0"/>
              </a:rPr>
              <a:t>Roaming Territory ranges from 3 to 16 sq. km.</a:t>
            </a:r>
          </a:p>
          <a:p>
            <a:endParaRPr lang="en-US" sz="2000" b="1" dirty="0">
              <a:solidFill>
                <a:srgbClr val="FF0000"/>
              </a:solidFill>
              <a:latin typeface="Chiller" panose="04020404031007020602" pitchFamily="82" charset="0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Chiller" panose="04020404031007020602" pitchFamily="82" charset="0"/>
              </a:rPr>
              <a:t>They are in areas with light human populations as they are shy and extremely cautious</a:t>
            </a:r>
          </a:p>
          <a:p>
            <a:r>
              <a:rPr lang="en-US" sz="2000" b="1" dirty="0">
                <a:solidFill>
                  <a:srgbClr val="FF0000"/>
                </a:solidFill>
                <a:latin typeface="Chiller" panose="04020404031007020602" pitchFamily="82" charset="0"/>
              </a:rPr>
              <a:t>They avoid areas with dense road infrastructures. Often, they stay over 1km away from roads to avoid humans and vehicles.</a:t>
            </a:r>
          </a:p>
        </p:txBody>
      </p:sp>
    </p:spTree>
    <p:extLst>
      <p:ext uri="{BB962C8B-B14F-4D97-AF65-F5344CB8AC3E}">
        <p14:creationId xmlns:p14="http://schemas.microsoft.com/office/powerpoint/2010/main" val="4034836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BC14E-61AE-4816-9B7A-FD3C0FC7E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rgbClr val="FF0000"/>
                </a:solidFill>
                <a:latin typeface="Chiller" panose="04020404031007020602" pitchFamily="82" charset="0"/>
              </a:rPr>
              <a:t>Subsequent Reported </a:t>
            </a:r>
            <a:r>
              <a:rPr lang="en-US" sz="6000" dirty="0" err="1">
                <a:solidFill>
                  <a:srgbClr val="FF0000"/>
                </a:solidFill>
                <a:latin typeface="Chiller" panose="04020404031007020602" pitchFamily="82" charset="0"/>
              </a:rPr>
              <a:t>Sitings</a:t>
            </a:r>
            <a:r>
              <a:rPr lang="en-US" sz="6000" dirty="0">
                <a:solidFill>
                  <a:srgbClr val="FF0000"/>
                </a:solidFill>
                <a:latin typeface="Chiller" panose="04020404031007020602" pitchFamily="82" charset="0"/>
              </a:rPr>
              <a:t>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AEA42CB-E57D-456E-967C-7F37FA5A8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Chiller" panose="04020404031007020602" pitchFamily="82" charset="0"/>
              </a:rPr>
              <a:t>As far west as California</a:t>
            </a:r>
          </a:p>
          <a:p>
            <a:r>
              <a:rPr lang="en-US" sz="3600" dirty="0">
                <a:solidFill>
                  <a:srgbClr val="FF0000"/>
                </a:solidFill>
                <a:latin typeface="Chiller" panose="04020404031007020602" pitchFamily="82" charset="0"/>
              </a:rPr>
              <a:t>As far northeast as NC</a:t>
            </a:r>
          </a:p>
          <a:p>
            <a:r>
              <a:rPr lang="en-US" sz="3600" dirty="0">
                <a:solidFill>
                  <a:srgbClr val="FF0000"/>
                </a:solidFill>
                <a:latin typeface="Chiller" panose="04020404031007020602" pitchFamily="82" charset="0"/>
              </a:rPr>
              <a:t>Through Central America</a:t>
            </a:r>
          </a:p>
        </p:txBody>
      </p:sp>
      <p:pic>
        <p:nvPicPr>
          <p:cNvPr id="4" name="Content Placeholder 3" descr="A close up of a map&#10;&#10;Description automatically generated">
            <a:extLst>
              <a:ext uri="{FF2B5EF4-FFF2-40B4-BE49-F238E27FC236}">
                <a16:creationId xmlns:a16="http://schemas.microsoft.com/office/drawing/2014/main" id="{8BCB89A6-A237-4188-B425-78239433C4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17915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10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nimal with its mouth open&#10;&#10;Description automatically generated">
            <a:extLst>
              <a:ext uri="{FF2B5EF4-FFF2-40B4-BE49-F238E27FC236}">
                <a16:creationId xmlns:a16="http://schemas.microsoft.com/office/drawing/2014/main" id="{249EA9E7-1603-412D-B4E2-BA9C5ACEFA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927" r="-3" b="16270"/>
          <a:stretch/>
        </p:blipFill>
        <p:spPr>
          <a:xfrm>
            <a:off x="5633225" y="3570893"/>
            <a:ext cx="6179700" cy="32871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24B840-6721-4A0C-B55D-7405CF3E28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21" b="2"/>
          <a:stretch/>
        </p:blipFill>
        <p:spPr>
          <a:xfrm>
            <a:off x="4411925" y="-351333"/>
            <a:ext cx="7368648" cy="4005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86D786-EEBB-472F-A40D-36742672C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25977"/>
            <a:ext cx="61797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hiller" panose="04020404031007020602" pitchFamily="82" charset="0"/>
              </a:rPr>
              <a:t>Evolution in Different Ecosystems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4DECD-39AC-4E6C-A394-77372D11B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3" y="2022601"/>
            <a:ext cx="4655602" cy="415436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  <a:latin typeface="Chiller" panose="04020404031007020602" pitchFamily="82" charset="0"/>
              </a:rPr>
              <a:t>In the Mainland Americas, Chupacabra takes a different form:</a:t>
            </a:r>
          </a:p>
          <a:p>
            <a:endParaRPr lang="en-US" dirty="0">
              <a:solidFill>
                <a:srgbClr val="FF0000"/>
              </a:solidFill>
              <a:latin typeface="Chiller" panose="04020404031007020602" pitchFamily="82" charset="0"/>
            </a:endParaRPr>
          </a:p>
          <a:p>
            <a:pPr lvl="1"/>
            <a:r>
              <a:rPr lang="en-US" sz="2800" dirty="0">
                <a:solidFill>
                  <a:srgbClr val="FF0000"/>
                </a:solidFill>
                <a:latin typeface="Chiller" panose="04020404031007020602" pitchFamily="82" charset="0"/>
              </a:rPr>
              <a:t>Appear to be part of the Canidae Family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  <a:latin typeface="Chiller" panose="04020404031007020602" pitchFamily="82" charset="0"/>
              </a:rPr>
              <a:t>Possess little to no fur and leathery skin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  <a:latin typeface="Chiller" panose="04020404031007020602" pitchFamily="82" charset="0"/>
              </a:rPr>
              <a:t>Often falsely assumed as reptiles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  <a:latin typeface="Chiller" panose="04020404031007020602" pitchFamily="82" charset="0"/>
              </a:rPr>
              <a:t>Large fangs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  <a:latin typeface="Chiller" panose="04020404031007020602" pitchFamily="82" charset="0"/>
              </a:rPr>
              <a:t>Long Tail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256081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4517-48D9-4FEE-B4B3-D4B916B64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Chiller" panose="04020404031007020602" pitchFamily="82" charset="0"/>
              </a:rPr>
              <a:t>Haters will say its fake (Myth Debunking)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E1322-A4B1-477A-9233-1FABB2E17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4000" i="1" dirty="0">
                <a:solidFill>
                  <a:srgbClr val="FF0000"/>
                </a:solidFill>
                <a:latin typeface="Chiller" panose="04020404031007020602" pitchFamily="82" charset="0"/>
              </a:rPr>
              <a:t>The movie “Species”</a:t>
            </a:r>
          </a:p>
          <a:p>
            <a:r>
              <a:rPr lang="en-US" sz="4000" dirty="0">
                <a:solidFill>
                  <a:srgbClr val="FF0000"/>
                </a:solidFill>
                <a:latin typeface="Chiller" panose="04020404031007020602" pitchFamily="82" charset="0"/>
              </a:rPr>
              <a:t>Necropsy</a:t>
            </a:r>
          </a:p>
          <a:p>
            <a:r>
              <a:rPr lang="en-US" sz="4000" dirty="0">
                <a:solidFill>
                  <a:srgbClr val="FF0000"/>
                </a:solidFill>
                <a:latin typeface="Chiller" panose="04020404031007020602" pitchFamily="82" charset="0"/>
              </a:rPr>
              <a:t>Mange</a:t>
            </a:r>
          </a:p>
          <a:p>
            <a:r>
              <a:rPr lang="en-US" sz="4000" i="1" dirty="0" err="1">
                <a:solidFill>
                  <a:srgbClr val="FF0000"/>
                </a:solidFill>
                <a:latin typeface="Chiller" panose="04020404031007020602" pitchFamily="82" charset="0"/>
              </a:rPr>
              <a:t>Sarcoptes</a:t>
            </a:r>
            <a:r>
              <a:rPr lang="en-US" sz="4000" i="1" dirty="0">
                <a:solidFill>
                  <a:srgbClr val="FF0000"/>
                </a:solidFill>
                <a:latin typeface="Chiller" panose="04020404031007020602" pitchFamily="82" charset="0"/>
              </a:rPr>
              <a:t> </a:t>
            </a:r>
            <a:r>
              <a:rPr lang="en-US" sz="4000" i="1" dirty="0" err="1">
                <a:solidFill>
                  <a:srgbClr val="FF0000"/>
                </a:solidFill>
                <a:latin typeface="Chiller" panose="04020404031007020602" pitchFamily="82" charset="0"/>
              </a:rPr>
              <a:t>Scabiei</a:t>
            </a:r>
            <a:endParaRPr lang="en-US" sz="4000" i="1" dirty="0">
              <a:solidFill>
                <a:srgbClr val="FF0000"/>
              </a:solidFill>
              <a:latin typeface="Chiller" panose="04020404031007020602" pitchFamily="82" charset="0"/>
            </a:endParaRPr>
          </a:p>
          <a:p>
            <a:endParaRPr lang="en-US" sz="2000" i="1" dirty="0">
              <a:solidFill>
                <a:srgbClr val="FFFFFF"/>
              </a:solidFill>
            </a:endParaRPr>
          </a:p>
        </p:txBody>
      </p:sp>
      <p:pic>
        <p:nvPicPr>
          <p:cNvPr id="10" name="Picture 9" descr="A close up of an animal&#10;&#10;Description automatically generated">
            <a:extLst>
              <a:ext uri="{FF2B5EF4-FFF2-40B4-BE49-F238E27FC236}">
                <a16:creationId xmlns:a16="http://schemas.microsoft.com/office/drawing/2014/main" id="{A0951228-9143-4B1F-9AD9-559F640567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63" r="2857"/>
          <a:stretch/>
        </p:blipFill>
        <p:spPr>
          <a:xfrm>
            <a:off x="327547" y="2454903"/>
            <a:ext cx="7058306" cy="408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275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9B58-C329-4922-89F4-55BA496A4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 dirty="0">
                <a:solidFill>
                  <a:srgbClr val="FF0000"/>
                </a:solidFill>
                <a:latin typeface="Chiller" panose="04020404031007020602" pitchFamily="82" charset="0"/>
              </a:rPr>
              <a:t>Questions?</a:t>
            </a: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close up of an animal&#10;&#10;Description automatically generated">
            <a:extLst>
              <a:ext uri="{FF2B5EF4-FFF2-40B4-BE49-F238E27FC236}">
                <a16:creationId xmlns:a16="http://schemas.microsoft.com/office/drawing/2014/main" id="{FAA37D47-EB55-425A-834C-FC6D8B0235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905" r="1" b="2385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E2AE5B-7C3D-4C4F-A9F0-4AB99B0C72CD}"/>
              </a:ext>
            </a:extLst>
          </p:cNvPr>
          <p:cNvSpPr txBox="1"/>
          <p:nvPr/>
        </p:nvSpPr>
        <p:spPr>
          <a:xfrm>
            <a:off x="4202884" y="6291743"/>
            <a:ext cx="697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Special thanks to </a:t>
            </a:r>
            <a:r>
              <a:rPr lang="en-US" dirty="0" err="1"/>
              <a:t>BarrelFires</a:t>
            </a:r>
            <a:r>
              <a:rPr lang="en-US" dirty="0"/>
              <a:t> of Albuquerque and Chateau </a:t>
            </a:r>
            <a:r>
              <a:rPr lang="en-US" dirty="0" err="1"/>
              <a:t>Coalliams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201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321</Words>
  <Application>Microsoft Office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Chiller</vt:lpstr>
      <vt:lpstr>Office Theme</vt:lpstr>
      <vt:lpstr>Chupacabra</vt:lpstr>
      <vt:lpstr>PowerPoint Presentation</vt:lpstr>
      <vt:lpstr>The First Report</vt:lpstr>
      <vt:lpstr>Physical Description</vt:lpstr>
      <vt:lpstr>Preferred Habitat and Threats</vt:lpstr>
      <vt:lpstr>Subsequent Reported Sitings </vt:lpstr>
      <vt:lpstr>Evolution in Different Ecosystems</vt:lpstr>
      <vt:lpstr>Haters will say its fake (Myth Debunking)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Chupacabra</dc:title>
  <dc:creator>Williams, Brian</dc:creator>
  <cp:lastModifiedBy>Williams, Brian</cp:lastModifiedBy>
  <cp:revision>2</cp:revision>
  <dcterms:created xsi:type="dcterms:W3CDTF">2020-05-08T22:07:41Z</dcterms:created>
  <dcterms:modified xsi:type="dcterms:W3CDTF">2020-05-08T22:15:42Z</dcterms:modified>
</cp:coreProperties>
</file>